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ad Danish" initials="MD" lastIdx="1" clrIdx="0">
    <p:extLst>
      <p:ext uri="{19B8F6BF-5375-455C-9EA6-DF929625EA0E}">
        <p15:presenceInfo xmlns:p15="http://schemas.microsoft.com/office/powerpoint/2012/main" userId="e72982ab545008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484211203204825"/>
          <c:y val="4.6934854958867331E-2"/>
          <c:w val="0.80212400818354046"/>
          <c:h val="0.7343077327273350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Loss of Productivity</c:v>
                </c:pt>
                <c:pt idx="1">
                  <c:v>Reputational Damage</c:v>
                </c:pt>
                <c:pt idx="2">
                  <c:v>Loss of Data</c:v>
                </c:pt>
                <c:pt idx="3">
                  <c:v>Financial Damage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49</c:v>
                </c:pt>
                <c:pt idx="2">
                  <c:v>46</c:v>
                </c:pt>
                <c:pt idx="3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4-4829-A998-9A96F71D9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Remaining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4-4829-A998-9A96F71D91C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DA4-4829-A998-9A96F71D91C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4-4829-A998-9A96F71D91C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DA4-4829-A998-9A96F71D91C4}"/>
              </c:ext>
            </c:extLst>
          </c:dPt>
          <c:cat>
            <c:strRef>
              <c:f>Sheet1!$A$2:$A$5</c:f>
              <c:strCache>
                <c:ptCount val="4"/>
                <c:pt idx="0">
                  <c:v>Loss of Productivity</c:v>
                </c:pt>
                <c:pt idx="1">
                  <c:v>Reputational Damage</c:v>
                </c:pt>
                <c:pt idx="2">
                  <c:v>Loss of Data</c:v>
                </c:pt>
                <c:pt idx="3">
                  <c:v>Financial Damage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</c:v>
                </c:pt>
                <c:pt idx="1">
                  <c:v>51</c:v>
                </c:pt>
                <c:pt idx="2">
                  <c:v>54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A4-4829-A998-9A96F71D9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3696895"/>
        <c:axId val="1523696415"/>
      </c:barChart>
      <c:catAx>
        <c:axId val="152369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523696415"/>
        <c:crosses val="autoZero"/>
        <c:auto val="1"/>
        <c:lblAlgn val="ctr"/>
        <c:lblOffset val="100"/>
        <c:noMultiLvlLbl val="0"/>
      </c:catAx>
      <c:valAx>
        <c:axId val="1523696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52369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0F3DD-CC41-4B34-9140-B0539E708864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DD561-468B-4514-9F39-903B39C6B3A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6836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DD561-468B-4514-9F39-903B39C6B3A4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443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2920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1352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84200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936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1432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4083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34925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55838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24332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D4CE-6CA5-D4AC-809E-F5B39C7C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9D752-CC12-790B-D37C-E07CC1D3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6C1B-625C-8736-86A2-1529D206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1CE8C-0E83-EC2A-60F1-B96F1C01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6060-CA36-06C4-B445-A807764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213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0718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843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737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2621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9016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790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7487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9195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0541D-8247-4798-925E-0F7D9F0F3499}" type="datetimeFigureOut">
              <a:rPr lang="en-PK" smtClean="0"/>
              <a:t>03/10/2024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E170-DBA5-4522-B41E-FDDFF14022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1599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C92AD21D-F5AA-CBD7-8B08-ECC66CE28C93}"/>
              </a:ext>
            </a:extLst>
          </p:cNvPr>
          <p:cNvSpPr/>
          <p:nvPr/>
        </p:nvSpPr>
        <p:spPr>
          <a:xfrm>
            <a:off x="1213756" y="2889380"/>
            <a:ext cx="1850719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+mj-lt"/>
              </a:rPr>
              <a:t>Introduction</a:t>
            </a:r>
            <a:endParaRPr lang="en-PK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AB03F649-1376-E75F-D917-1FACB296F106}"/>
              </a:ext>
            </a:extLst>
          </p:cNvPr>
          <p:cNvSpPr/>
          <p:nvPr/>
        </p:nvSpPr>
        <p:spPr>
          <a:xfrm>
            <a:off x="3320143" y="2889380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Types</a:t>
            </a:r>
            <a:endParaRPr lang="en-PK" sz="2400" b="1" i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hlinkClick r:id="rId4" action="ppaction://hlinksldjump"/>
            <a:extLst>
              <a:ext uri="{FF2B5EF4-FFF2-40B4-BE49-F238E27FC236}">
                <a16:creationId xmlns:a16="http://schemas.microsoft.com/office/drawing/2014/main" id="{6DADD4B2-7140-AEC6-4C89-1C429FAE861A}"/>
              </a:ext>
            </a:extLst>
          </p:cNvPr>
          <p:cNvSpPr/>
          <p:nvPr/>
        </p:nvSpPr>
        <p:spPr>
          <a:xfrm>
            <a:off x="5426529" y="2889380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Importance</a:t>
            </a:r>
            <a:endParaRPr lang="en-PK" sz="12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Oval 9">
            <a:hlinkClick r:id="rId5" action="ppaction://hlinksldjump"/>
            <a:extLst>
              <a:ext uri="{FF2B5EF4-FFF2-40B4-BE49-F238E27FC236}">
                <a16:creationId xmlns:a16="http://schemas.microsoft.com/office/drawing/2014/main" id="{F7A348F4-D556-8A7D-2AA0-E0098F3EE336}"/>
              </a:ext>
            </a:extLst>
          </p:cNvPr>
          <p:cNvSpPr/>
          <p:nvPr/>
        </p:nvSpPr>
        <p:spPr>
          <a:xfrm>
            <a:off x="7532915" y="2889380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Risk</a:t>
            </a:r>
            <a:endParaRPr lang="en-PK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Oval 10">
            <a:hlinkClick r:id="rId6" action="ppaction://hlinksldjump"/>
            <a:extLst>
              <a:ext uri="{FF2B5EF4-FFF2-40B4-BE49-F238E27FC236}">
                <a16:creationId xmlns:a16="http://schemas.microsoft.com/office/drawing/2014/main" id="{47DE45E3-354B-592B-DC0B-366DF428D0FC}"/>
              </a:ext>
            </a:extLst>
          </p:cNvPr>
          <p:cNvSpPr/>
          <p:nvPr/>
        </p:nvSpPr>
        <p:spPr>
          <a:xfrm>
            <a:off x="9639301" y="2889380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Common Practices</a:t>
            </a:r>
            <a:endParaRPr lang="en-PK" sz="16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83749CDA-B3FA-3075-B40D-79C73165A3A2}"/>
              </a:ext>
            </a:extLst>
          </p:cNvPr>
          <p:cNvSpPr/>
          <p:nvPr/>
        </p:nvSpPr>
        <p:spPr>
          <a:xfrm>
            <a:off x="6791510" y="4136572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  <a:endParaRPr lang="en-PK" sz="12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6F54BB13-4B5B-7386-639B-765B87C4B4E5}"/>
              </a:ext>
            </a:extLst>
          </p:cNvPr>
          <p:cNvSpPr/>
          <p:nvPr/>
        </p:nvSpPr>
        <p:spPr>
          <a:xfrm>
            <a:off x="4430484" y="4136572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Video</a:t>
            </a:r>
            <a:endParaRPr lang="en-PK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Oval 13">
            <a:hlinkClick r:id="rId9" action="ppaction://hlinksldjump"/>
            <a:extLst>
              <a:ext uri="{FF2B5EF4-FFF2-40B4-BE49-F238E27FC236}">
                <a16:creationId xmlns:a16="http://schemas.microsoft.com/office/drawing/2014/main" id="{D57C02C8-32D5-7011-3E10-2BFAAD396CE4}"/>
              </a:ext>
            </a:extLst>
          </p:cNvPr>
          <p:cNvSpPr/>
          <p:nvPr/>
        </p:nvSpPr>
        <p:spPr>
          <a:xfrm>
            <a:off x="2288332" y="4136572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Emerging Threats</a:t>
            </a:r>
            <a:endParaRPr lang="en-PK" sz="16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6F06F5-6E61-2580-C2A2-78F62B83FA98}"/>
              </a:ext>
            </a:extLst>
          </p:cNvPr>
          <p:cNvSpPr txBox="1">
            <a:spLocks/>
          </p:cNvSpPr>
          <p:nvPr/>
        </p:nvSpPr>
        <p:spPr>
          <a:xfrm>
            <a:off x="2423436" y="774914"/>
            <a:ext cx="7345127" cy="1809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Syed Muhammad sarim </a:t>
            </a: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24k-0718</a:t>
            </a:r>
            <a:endParaRPr lang="en-PK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>
            <a:hlinkClick r:id="rId10" action="ppaction://hlinksldjump"/>
            <a:extLst>
              <a:ext uri="{FF2B5EF4-FFF2-40B4-BE49-F238E27FC236}">
                <a16:creationId xmlns:a16="http://schemas.microsoft.com/office/drawing/2014/main" id="{163A2650-1661-4E6A-EAB2-BFD3F4F3250B}"/>
              </a:ext>
            </a:extLst>
          </p:cNvPr>
          <p:cNvSpPr/>
          <p:nvPr/>
        </p:nvSpPr>
        <p:spPr>
          <a:xfrm>
            <a:off x="8882154" y="4136572"/>
            <a:ext cx="1772818" cy="94239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Quiz</a:t>
            </a:r>
            <a:endParaRPr lang="en-PK" sz="12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35E1-6C07-1AD8-BACA-C182106A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894" y="2323750"/>
            <a:ext cx="9905998" cy="1478570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Quiz Time:</a:t>
            </a:r>
            <a:endParaRPr lang="en-PK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1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2071-58A7-7FAC-23E5-2EEFC8A5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Q. What is cyber safety?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2B34A-777F-FF39-AD5E-FA5889ABF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a)Protecting Yourself from physical harm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 action="ppaction://hlinksldjump"/>
              </a:rPr>
              <a:t>b) Protecting Yourself from online harm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c) Protecting Yourself from natural disaster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d) Protecting Yourself from sunburn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5555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E971-4CE9-99A7-55A5-15F9C524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992" y="2689715"/>
            <a:ext cx="7547683" cy="12479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Oops! that’s wrong.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Thumbs up sign">
            <a:extLst>
              <a:ext uri="{FF2B5EF4-FFF2-40B4-BE49-F238E27FC236}">
                <a16:creationId xmlns:a16="http://schemas.microsoft.com/office/drawing/2014/main" id="{FEB92201-0829-6938-B7C3-CED4DBFE8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587946" y="2856500"/>
            <a:ext cx="914400" cy="914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CF36EC-48CA-60B5-2CE4-2087321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3041" y="5684107"/>
            <a:ext cx="2738610" cy="79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4" action="ppaction://hlinksldjump"/>
              </a:rPr>
              <a:t>Try again</a:t>
            </a:r>
            <a:endParaRPr lang="en-US" b="1" dirty="0"/>
          </a:p>
        </p:txBody>
      </p:sp>
      <p:pic>
        <p:nvPicPr>
          <p:cNvPr id="9" name="Graphic 8" descr="Arrow Straight">
            <a:hlinkClick r:id="rId4" action="ppaction://hlinksldjump"/>
            <a:extLst>
              <a:ext uri="{FF2B5EF4-FFF2-40B4-BE49-F238E27FC236}">
                <a16:creationId xmlns:a16="http://schemas.microsoft.com/office/drawing/2014/main" id="{E9A99C1B-D07B-023B-B46F-30C50ACCE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502346" y="55173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368F-46EF-C8FA-5006-C35E6B0F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89" y="2364938"/>
            <a:ext cx="5757436" cy="22070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You are correct!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Thumbs up sign">
            <a:extLst>
              <a:ext uri="{FF2B5EF4-FFF2-40B4-BE49-F238E27FC236}">
                <a16:creationId xmlns:a16="http://schemas.microsoft.com/office/drawing/2014/main" id="{2492D794-7195-BB9B-1649-472180B7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2308-CA53-EC95-6A14-182E14CD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 to Cybersecurity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D2C8B-AD10-1113-0284-E912BC1F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Cybersecurity involves protecting systems, networks, and programs from digital attacks. These cyberattacks are usually aimed at accessing, changing, or destroying sensitive information, extorting money, or interrupting normal business operations.</a:t>
            </a:r>
            <a:endParaRPr lang="en-PK" dirty="0"/>
          </a:p>
        </p:txBody>
      </p:sp>
      <p:sp>
        <p:nvSpPr>
          <p:cNvPr id="5" name="Rectangle: Rounded Corners 4">
            <a:hlinkClick r:id="rId2" action="ppaction://hlinksldjump"/>
            <a:extLst>
              <a:ext uri="{FF2B5EF4-FFF2-40B4-BE49-F238E27FC236}">
                <a16:creationId xmlns:a16="http://schemas.microsoft.com/office/drawing/2014/main" id="{BCEFBF9E-3DF1-C997-4702-94E41B31F893}"/>
              </a:ext>
            </a:extLst>
          </p:cNvPr>
          <p:cNvSpPr/>
          <p:nvPr/>
        </p:nvSpPr>
        <p:spPr>
          <a:xfrm>
            <a:off x="422955" y="324602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Graphic 6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A4C2DDC7-47C2-CE65-F838-A11E86BC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83" y="389916"/>
            <a:ext cx="457200" cy="4572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8D84CB81-29EF-3193-1FE8-46AB5E8E49D4}"/>
              </a:ext>
            </a:extLst>
          </p:cNvPr>
          <p:cNvSpPr/>
          <p:nvPr/>
        </p:nvSpPr>
        <p:spPr>
          <a:xfrm>
            <a:off x="4890312" y="4559643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F93E7-D48C-BCE6-AB60-C26ABBBA6EEE}"/>
              </a:ext>
            </a:extLst>
          </p:cNvPr>
          <p:cNvSpPr txBox="1"/>
          <p:nvPr/>
        </p:nvSpPr>
        <p:spPr>
          <a:xfrm>
            <a:off x="4950699" y="4679777"/>
            <a:ext cx="114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4728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01E1-9480-5C4C-87B6-0308AB5D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Types of Cyber Threats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831B2-41AA-C75D-1FE2-B6B6C6A18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Malware: Malicious software such as viruses and ransomware</a:t>
            </a:r>
          </a:p>
          <a:p>
            <a:r>
              <a:rPr lang="en-US" dirty="0"/>
              <a:t> Phishing: Fraudulent emails or messages to steal sensitive data</a:t>
            </a:r>
          </a:p>
          <a:p>
            <a:r>
              <a:rPr lang="en-US" dirty="0"/>
              <a:t> Man-in-the-middle attack: Interception of communication between two parties</a:t>
            </a:r>
          </a:p>
          <a:p>
            <a:r>
              <a:rPr lang="en-US" dirty="0"/>
              <a:t> Denial-of-service attack: Overloading a system to make it unavailable.</a:t>
            </a:r>
            <a:endParaRPr lang="en-PK" dirty="0"/>
          </a:p>
        </p:txBody>
      </p:sp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2FCF77C6-6CD2-D26D-2987-1ACCCF15365B}"/>
              </a:ext>
            </a:extLst>
          </p:cNvPr>
          <p:cNvSpPr/>
          <p:nvPr/>
        </p:nvSpPr>
        <p:spPr>
          <a:xfrm>
            <a:off x="394963" y="324603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Graphic 6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A642C586-B229-F4FA-BBFF-F4A5C2B0D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91" y="389917"/>
            <a:ext cx="457200" cy="457200"/>
          </a:xfrm>
          <a:prstGeom prst="rect">
            <a:avLst/>
          </a:prstGeom>
        </p:spPr>
      </p:pic>
      <p:sp>
        <p:nvSpPr>
          <p:cNvPr id="8" name="Action Button: Go Forward or Next 7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CB7E8656-72CB-A5CE-ED1F-326A7B8C03B2}"/>
              </a:ext>
            </a:extLst>
          </p:cNvPr>
          <p:cNvSpPr/>
          <p:nvPr/>
        </p:nvSpPr>
        <p:spPr>
          <a:xfrm>
            <a:off x="4824410" y="4901512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1C6A1-5C73-5EB7-BD3E-EDD2181C3066}"/>
              </a:ext>
            </a:extLst>
          </p:cNvPr>
          <p:cNvSpPr txBox="1"/>
          <p:nvPr/>
        </p:nvSpPr>
        <p:spPr>
          <a:xfrm>
            <a:off x="4904033" y="5021646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542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6AB9-9CC5-E18C-ECC5-5CB70D95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Importance of Cybersecurity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A559B-974B-4994-5DA9-BDAD48EB2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Cybersecurity is essential for protecting personal data, financial information, and intellectual property. A robust cybersecurity framework helps ensure confidentiality, integrity, and availability of critical data.</a:t>
            </a:r>
            <a:endParaRPr lang="en-PK"/>
          </a:p>
        </p:txBody>
      </p:sp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34EDC5F0-89B5-57EA-3C24-65A75FC84549}"/>
              </a:ext>
            </a:extLst>
          </p:cNvPr>
          <p:cNvSpPr/>
          <p:nvPr/>
        </p:nvSpPr>
        <p:spPr>
          <a:xfrm>
            <a:off x="422955" y="389917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8" name="Graphic 7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8EAD2394-CD5A-5F9F-C60D-788BDFB17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83" y="455231"/>
            <a:ext cx="457200" cy="457200"/>
          </a:xfrm>
          <a:prstGeom prst="rect">
            <a:avLst/>
          </a:prstGeom>
        </p:spPr>
      </p:pic>
      <p:sp>
        <p:nvSpPr>
          <p:cNvPr id="5" name="Action Button: Go Forward or Next 4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4A123886-59B0-0AB4-C648-D396C4659BE5}"/>
              </a:ext>
            </a:extLst>
          </p:cNvPr>
          <p:cNvSpPr/>
          <p:nvPr/>
        </p:nvSpPr>
        <p:spPr>
          <a:xfrm>
            <a:off x="5079998" y="4316626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0C645-1FE5-58A1-221A-857666FAA226}"/>
              </a:ext>
            </a:extLst>
          </p:cNvPr>
          <p:cNvSpPr txBox="1"/>
          <p:nvPr/>
        </p:nvSpPr>
        <p:spPr>
          <a:xfrm>
            <a:off x="5159621" y="4436760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912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4166-D8B7-B5E2-DBF9-CC61A28F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Cybersecurity Risks for Businesses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9EAAF-9A4B-2CBB-1225-62E0AF39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Businesses face risks such as:</a:t>
            </a:r>
          </a:p>
          <a:p>
            <a:r>
              <a:rPr lang="en-US" dirty="0"/>
              <a:t> Data breaches, leading to financial and reputational damage</a:t>
            </a:r>
          </a:p>
          <a:p>
            <a:r>
              <a:rPr lang="en-US" dirty="0"/>
              <a:t> Intellectual property theft</a:t>
            </a:r>
          </a:p>
          <a:p>
            <a:r>
              <a:rPr lang="en-US" dirty="0"/>
              <a:t> Operational downtime due to ransomware or DoS attacks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graphicFrame>
        <p:nvGraphicFramePr>
          <p:cNvPr id="12" name="Chart 11" descr="The cost of cyberattacks is high:&#10;IT decision-makers who cited the following imapcts of cyberattack">
            <a:extLst>
              <a:ext uri="{FF2B5EF4-FFF2-40B4-BE49-F238E27FC236}">
                <a16:creationId xmlns:a16="http://schemas.microsoft.com/office/drawing/2014/main" id="{478B6AA8-848E-0368-B8E3-B99B37E4FE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319356"/>
              </p:ext>
            </p:extLst>
          </p:nvPr>
        </p:nvGraphicFramePr>
        <p:xfrm>
          <a:off x="653046" y="3816220"/>
          <a:ext cx="8770776" cy="2976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: Rounded Corners 13">
            <a:hlinkClick r:id="rId4" action="ppaction://hlinksldjump"/>
            <a:extLst>
              <a:ext uri="{FF2B5EF4-FFF2-40B4-BE49-F238E27FC236}">
                <a16:creationId xmlns:a16="http://schemas.microsoft.com/office/drawing/2014/main" id="{0BBF9470-ECAC-3D9F-5EDB-2E8271A62E23}"/>
              </a:ext>
            </a:extLst>
          </p:cNvPr>
          <p:cNvSpPr/>
          <p:nvPr/>
        </p:nvSpPr>
        <p:spPr>
          <a:xfrm>
            <a:off x="251131" y="563446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15" name="Graphic 14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BD9292BF-1FC3-3053-2864-B2175F0B0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231" y="618518"/>
            <a:ext cx="457200" cy="457200"/>
          </a:xfrm>
          <a:prstGeom prst="rect">
            <a:avLst/>
          </a:prstGeom>
        </p:spPr>
      </p:pic>
      <p:sp>
        <p:nvSpPr>
          <p:cNvPr id="5" name="Action Button: Go Forward or Next 4">
            <a:hlinkClick r:id="" action="ppaction://hlinkshowjump?jump=nextslide" highlightClick="1">
              <a:snd r:embed="rId7" name="click.wav"/>
            </a:hlinkClick>
            <a:hlinkHover r:id="" action="ppaction://noaction">
              <a:snd r:embed="rId7" name="click.wav"/>
            </a:hlinkHover>
            <a:extLst>
              <a:ext uri="{FF2B5EF4-FFF2-40B4-BE49-F238E27FC236}">
                <a16:creationId xmlns:a16="http://schemas.microsoft.com/office/drawing/2014/main" id="{4C46CEBF-D764-10C8-2989-0EAB20FD27A6}"/>
              </a:ext>
            </a:extLst>
          </p:cNvPr>
          <p:cNvSpPr/>
          <p:nvPr/>
        </p:nvSpPr>
        <p:spPr>
          <a:xfrm>
            <a:off x="10051048" y="5758627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341D7-5A2D-A53D-41B1-8EDD4F378F89}"/>
              </a:ext>
            </a:extLst>
          </p:cNvPr>
          <p:cNvSpPr txBox="1"/>
          <p:nvPr/>
        </p:nvSpPr>
        <p:spPr>
          <a:xfrm>
            <a:off x="10130673" y="5878761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343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5398-F303-1FA0-D4A5-C2E08DB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Common Cybersecurity Practices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41EAC-7F0E-C6F0-2341-D80B5F2BB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safeguard against threats, it's essential to:</a:t>
            </a:r>
          </a:p>
          <a:p>
            <a:r>
              <a:rPr lang="en-US" dirty="0"/>
              <a:t> Implement strong passwords and multi-factor authentication (MFA)</a:t>
            </a:r>
          </a:p>
          <a:p>
            <a:r>
              <a:rPr lang="en-US" dirty="0"/>
              <a:t> Regularly update software and systems</a:t>
            </a:r>
          </a:p>
          <a:p>
            <a:r>
              <a:rPr lang="en-US" dirty="0"/>
              <a:t> Conduct regular security audits and employee training</a:t>
            </a:r>
          </a:p>
          <a:p>
            <a:r>
              <a:rPr lang="en-US" dirty="0"/>
              <a:t> Use encrypted communications and backups.</a:t>
            </a:r>
            <a:endParaRPr lang="en-PK" dirty="0"/>
          </a:p>
        </p:txBody>
      </p:sp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0964BBE5-0D15-AF0D-1D8D-6BA9AEECAE46}"/>
              </a:ext>
            </a:extLst>
          </p:cNvPr>
          <p:cNvSpPr/>
          <p:nvPr/>
        </p:nvSpPr>
        <p:spPr>
          <a:xfrm>
            <a:off x="354538" y="389918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Graphic 6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1BACB176-0617-1435-6A5B-BDD2D43D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66" y="455232"/>
            <a:ext cx="457200" cy="457200"/>
          </a:xfrm>
          <a:prstGeom prst="rect">
            <a:avLst/>
          </a:prstGeom>
        </p:spPr>
      </p:pic>
      <p:sp>
        <p:nvSpPr>
          <p:cNvPr id="5" name="Action Button: Go Forward or Next 4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228A0BD2-E863-E265-E2CF-55BF19D61658}"/>
              </a:ext>
            </a:extLst>
          </p:cNvPr>
          <p:cNvSpPr/>
          <p:nvPr/>
        </p:nvSpPr>
        <p:spPr>
          <a:xfrm>
            <a:off x="4824410" y="5181601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164FB-FFA0-FCF8-72CA-1F6D2BC2576F}"/>
              </a:ext>
            </a:extLst>
          </p:cNvPr>
          <p:cNvSpPr txBox="1"/>
          <p:nvPr/>
        </p:nvSpPr>
        <p:spPr>
          <a:xfrm>
            <a:off x="4904033" y="5301735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233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DEAD-FAE7-B264-8F78-274DAC2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Emerging Threats in Cybersecurity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24A4-C3D8-B7CF-4F7C-17BE09B4E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Zero-day attacks: Exploiting vulnerabilities before patches are released</a:t>
            </a:r>
          </a:p>
          <a:p>
            <a:r>
              <a:rPr lang="en-US" dirty="0"/>
              <a:t> AI-powered attacks: Cybercriminals using AI to automate and improve attacks</a:t>
            </a:r>
          </a:p>
          <a:p>
            <a:r>
              <a:rPr lang="en-US" dirty="0"/>
              <a:t> Internet of Things (IoT) vulnerabilities: Unsecured devices serving as attack vectors.</a:t>
            </a:r>
            <a:endParaRPr lang="en-PK" dirty="0"/>
          </a:p>
        </p:txBody>
      </p:sp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7AD90A52-6AFA-FEF5-2970-3B240CC382B3}"/>
              </a:ext>
            </a:extLst>
          </p:cNvPr>
          <p:cNvSpPr/>
          <p:nvPr/>
        </p:nvSpPr>
        <p:spPr>
          <a:xfrm>
            <a:off x="220808" y="389918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Graphic 6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2AFE2D18-0C17-6B50-2FDA-2B2343582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539" y="455232"/>
            <a:ext cx="457200" cy="457200"/>
          </a:xfrm>
          <a:prstGeom prst="rect">
            <a:avLst/>
          </a:prstGeom>
        </p:spPr>
      </p:pic>
      <p:sp>
        <p:nvSpPr>
          <p:cNvPr id="5" name="Action Button: Go Forward or Next 4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EEB0130E-03E9-35B2-CBCE-5C09ECE61122}"/>
              </a:ext>
            </a:extLst>
          </p:cNvPr>
          <p:cNvSpPr/>
          <p:nvPr/>
        </p:nvSpPr>
        <p:spPr>
          <a:xfrm>
            <a:off x="5055284" y="4926226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48F6F-86C4-C9DB-D9BF-A9A8C02A0AC8}"/>
              </a:ext>
            </a:extLst>
          </p:cNvPr>
          <p:cNvSpPr txBox="1"/>
          <p:nvPr/>
        </p:nvSpPr>
        <p:spPr>
          <a:xfrm>
            <a:off x="5134907" y="5046360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732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6528-E8F8-6A5A-1B5B-D1E66CA6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Cybersecurity in Action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C907A-E914-0561-AB01-B9D7F8052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 this short video on how you get tricked into a cyber attack:</a:t>
            </a:r>
          </a:p>
          <a:p>
            <a:endParaRPr lang="en-PK" dirty="0"/>
          </a:p>
        </p:txBody>
      </p:sp>
      <p:pic>
        <p:nvPicPr>
          <p:cNvPr id="6" name="cyber">
            <a:hlinkClick r:id="" action="ppaction://media"/>
            <a:extLst>
              <a:ext uri="{FF2B5EF4-FFF2-40B4-BE49-F238E27FC236}">
                <a16:creationId xmlns:a16="http://schemas.microsoft.com/office/drawing/2014/main" id="{471CC306-E44C-2CBA-FD0F-1DCA465E9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8658" y="2891480"/>
            <a:ext cx="8007179" cy="3619117"/>
          </a:xfrm>
          <a:prstGeom prst="rect">
            <a:avLst/>
          </a:prstGeom>
        </p:spPr>
      </p:pic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28B1A4D2-01DB-7697-9B7A-5998D2D62F1F}"/>
              </a:ext>
            </a:extLst>
          </p:cNvPr>
          <p:cNvSpPr/>
          <p:nvPr/>
        </p:nvSpPr>
        <p:spPr>
          <a:xfrm>
            <a:off x="149289" y="324603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9" name="Graphic 8" descr="Home">
            <a:hlinkClick r:id="rId5" action="ppaction://hlinksldjump"/>
            <a:extLst>
              <a:ext uri="{FF2B5EF4-FFF2-40B4-BE49-F238E27FC236}">
                <a16:creationId xmlns:a16="http://schemas.microsoft.com/office/drawing/2014/main" id="{23331B3C-9C62-F1B4-7CD0-39421F0D8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917" y="389917"/>
            <a:ext cx="457200" cy="457200"/>
          </a:xfrm>
          <a:prstGeom prst="rect">
            <a:avLst/>
          </a:prstGeom>
        </p:spPr>
      </p:pic>
      <p:sp>
        <p:nvSpPr>
          <p:cNvPr id="4" name="Action Button: Go Forward or Next 3">
            <a:hlinkClick r:id="" action="ppaction://hlinkshowjump?jump=nextslide" highlightClick="1">
              <a:snd r:embed="rId8" name="click.wav"/>
            </a:hlinkClick>
            <a:hlinkHover r:id="" action="ppaction://noaction">
              <a:snd r:embed="rId8" name="click.wav"/>
            </a:hlinkHover>
            <a:extLst>
              <a:ext uri="{FF2B5EF4-FFF2-40B4-BE49-F238E27FC236}">
                <a16:creationId xmlns:a16="http://schemas.microsoft.com/office/drawing/2014/main" id="{EAB3C283-C239-0EB0-1320-B4AF6938DB8B}"/>
              </a:ext>
            </a:extLst>
          </p:cNvPr>
          <p:cNvSpPr/>
          <p:nvPr/>
        </p:nvSpPr>
        <p:spPr>
          <a:xfrm>
            <a:off x="1208214" y="5395782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7811-C5F3-D0DE-3D4F-F03D99F63066}"/>
              </a:ext>
            </a:extLst>
          </p:cNvPr>
          <p:cNvSpPr txBox="1"/>
          <p:nvPr/>
        </p:nvSpPr>
        <p:spPr>
          <a:xfrm>
            <a:off x="1287837" y="5515916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73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26899">
        <p14:warp dir="in"/>
      </p:transition>
    </mc:Choice>
    <mc:Fallback xmlns="">
      <p:transition spd="slow" advTm="426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415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9E3F-6203-163A-334D-F402FFCD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  <a:endParaRPr lang="en-PK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842F5-241E-9633-E5A5-BDE44F094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Cybersecurity is an ever-evolving field that requires constant vigilance. By understanding the risks and implementing best practices, individuals and businesses can protect themselves from cyber threats.</a:t>
            </a:r>
          </a:p>
          <a:p>
            <a:endParaRPr lang="en-PK" dirty="0"/>
          </a:p>
        </p:txBody>
      </p:sp>
      <p:sp>
        <p:nvSpPr>
          <p:cNvPr id="5" name="Rectangle: Rounded Corners 4">
            <a:hlinkClick r:id="rId2" action="ppaction://hlinksldjump"/>
            <a:extLst>
              <a:ext uri="{FF2B5EF4-FFF2-40B4-BE49-F238E27FC236}">
                <a16:creationId xmlns:a16="http://schemas.microsoft.com/office/drawing/2014/main" id="{CFE3CFBD-65AD-16C7-52F9-5D4B07E52B11}"/>
              </a:ext>
            </a:extLst>
          </p:cNvPr>
          <p:cNvSpPr/>
          <p:nvPr/>
        </p:nvSpPr>
        <p:spPr>
          <a:xfrm>
            <a:off x="149289" y="324603"/>
            <a:ext cx="718457" cy="587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6" name="Graphic 5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C2DB9AEA-75E6-E72C-9DEA-0EC9D1C3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917" y="389917"/>
            <a:ext cx="457200" cy="457200"/>
          </a:xfrm>
          <a:prstGeom prst="rect">
            <a:avLst/>
          </a:prstGeom>
        </p:spPr>
      </p:pic>
      <p:sp>
        <p:nvSpPr>
          <p:cNvPr id="4" name="Action Button: Go Forward or Next 3">
            <a:hlinkClick r:id="" action="ppaction://hlinkshowjump?jump=nextslide" highlightClick="1">
              <a:snd r:embed="rId5" name="click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E204D2CE-C247-035E-1F25-8347E0F5393D}"/>
              </a:ext>
            </a:extLst>
          </p:cNvPr>
          <p:cNvSpPr/>
          <p:nvPr/>
        </p:nvSpPr>
        <p:spPr>
          <a:xfrm>
            <a:off x="5038808" y="4448431"/>
            <a:ext cx="1270001" cy="609600"/>
          </a:xfrm>
          <a:prstGeom prst="actionButtonForwardNex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B801-4706-AE92-B753-7B2AB9081349}"/>
              </a:ext>
            </a:extLst>
          </p:cNvPr>
          <p:cNvSpPr txBox="1"/>
          <p:nvPr/>
        </p:nvSpPr>
        <p:spPr>
          <a:xfrm>
            <a:off x="5118431" y="4568565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793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</TotalTime>
  <Words>372</Words>
  <Application>Microsoft Office PowerPoint</Application>
  <PresentationFormat>Widescreen</PresentationFormat>
  <Paragraphs>61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Rounded MT Bold</vt:lpstr>
      <vt:lpstr>Calibri</vt:lpstr>
      <vt:lpstr>Tw Cen MT</vt:lpstr>
      <vt:lpstr>Circuit</vt:lpstr>
      <vt:lpstr>PowerPoint Presentation</vt:lpstr>
      <vt:lpstr>Introduction to Cybersecurity</vt:lpstr>
      <vt:lpstr>Types of Cyber Threats</vt:lpstr>
      <vt:lpstr>Importance of Cybersecurity</vt:lpstr>
      <vt:lpstr>Cybersecurity Risks for Businesses</vt:lpstr>
      <vt:lpstr>Common Cybersecurity Practices</vt:lpstr>
      <vt:lpstr>Emerging Threats in Cybersecurity</vt:lpstr>
      <vt:lpstr>Cybersecurity in Action</vt:lpstr>
      <vt:lpstr>Conclusion</vt:lpstr>
      <vt:lpstr>    Quiz Time:</vt:lpstr>
      <vt:lpstr>Q. What is cyber safety?</vt:lpstr>
      <vt:lpstr>  Oops! that’s wrong.</vt:lpstr>
      <vt:lpstr>You are correct!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Danish</dc:creator>
  <cp:lastModifiedBy>Mohammad Danish</cp:lastModifiedBy>
  <cp:revision>15</cp:revision>
  <dcterms:created xsi:type="dcterms:W3CDTF">2024-10-02T17:24:10Z</dcterms:created>
  <dcterms:modified xsi:type="dcterms:W3CDTF">2024-10-02T21:41:44Z</dcterms:modified>
</cp:coreProperties>
</file>